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67" r:id="rId7"/>
    <p:sldId id="261" r:id="rId8"/>
    <p:sldId id="271" r:id="rId9"/>
    <p:sldId id="268" r:id="rId10"/>
    <p:sldId id="273" r:id="rId11"/>
    <p:sldId id="262" r:id="rId12"/>
    <p:sldId id="272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97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48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28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37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44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20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56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37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90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09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6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hyperlink" Target="https://www.e-sfera.hr/dodatni-digitalni-sadrzaji/fc3500e3-9d67-4608-9fec-6e95fa264764/assets/audio/1_6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s://www.e-sfera.hr/dodatni-digitalni-sadrzaji/fc3500e3-9d67-4608-9fec-6e95fa264764/assets/audio/unit_1_lesson_5_mg_2-01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48gvkepj20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4713" y="1485914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1; </a:t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With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you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from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the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start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1440" y="3287722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  <a:cs typeface="+mj-cs"/>
              </a:rPr>
              <a:t>Parenting</a:t>
            </a:r>
            <a:endParaRPr lang="hr-HR" sz="4400" dirty="0">
              <a:ea typeface="Cambria" panose="02040503050406030204" pitchFamily="18" charset="0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98257">
            <a:off x="638343" y="1325602"/>
            <a:ext cx="3230789" cy="432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6BFB55-AB3A-4C18-8FAE-E3664C90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674" y="636801"/>
            <a:ext cx="6341125" cy="398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err="1"/>
              <a:t>Workbook</a:t>
            </a:r>
            <a:r>
              <a:rPr lang="hr-HR" sz="2000" b="1" dirty="0"/>
              <a:t>, p 13.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07" y="636800"/>
            <a:ext cx="4186410" cy="558439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60" y="1574419"/>
            <a:ext cx="10736475" cy="483141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54729A50-9466-49B4-BB35-0B2C6686DD65}"/>
              </a:ext>
            </a:extLst>
          </p:cNvPr>
          <p:cNvSpPr txBox="1">
            <a:spLocks/>
          </p:cNvSpPr>
          <p:nvPr/>
        </p:nvSpPr>
        <p:spPr>
          <a:xfrm>
            <a:off x="7920012" y="2980738"/>
            <a:ext cx="163161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optimistic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C21A9B78-067B-4C2D-B624-8CB145C0706C}"/>
              </a:ext>
            </a:extLst>
          </p:cNvPr>
          <p:cNvSpPr txBox="1">
            <a:spLocks/>
          </p:cNvSpPr>
          <p:nvPr/>
        </p:nvSpPr>
        <p:spPr>
          <a:xfrm>
            <a:off x="7275069" y="3344243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flexible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" name="Rezervirano mjesto sadržaja 2">
            <a:extLst>
              <a:ext uri="{FF2B5EF4-FFF2-40B4-BE49-F238E27FC236}">
                <a16:creationId xmlns:a16="http://schemas.microsoft.com/office/drawing/2014/main" id="{81C9E656-C574-11D3-9C05-63816830C59C}"/>
              </a:ext>
            </a:extLst>
          </p:cNvPr>
          <p:cNvSpPr txBox="1">
            <a:spLocks/>
          </p:cNvSpPr>
          <p:nvPr/>
        </p:nvSpPr>
        <p:spPr>
          <a:xfrm>
            <a:off x="3767211" y="3661644"/>
            <a:ext cx="163161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cheerful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F1AE6B4A-A795-475A-68F3-EEFF43821D88}"/>
              </a:ext>
            </a:extLst>
          </p:cNvPr>
          <p:cNvSpPr txBox="1">
            <a:spLocks/>
          </p:cNvSpPr>
          <p:nvPr/>
        </p:nvSpPr>
        <p:spPr>
          <a:xfrm>
            <a:off x="4297431" y="4054701"/>
            <a:ext cx="163161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punctual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91DEAC4F-628A-8480-AB03-AC10569CE49C}"/>
              </a:ext>
            </a:extLst>
          </p:cNvPr>
          <p:cNvSpPr txBox="1">
            <a:spLocks/>
          </p:cNvSpPr>
          <p:nvPr/>
        </p:nvSpPr>
        <p:spPr>
          <a:xfrm>
            <a:off x="7463801" y="4354693"/>
            <a:ext cx="163161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generous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07C671AB-F781-5B86-3656-42EC1F9B7215}"/>
              </a:ext>
            </a:extLst>
          </p:cNvPr>
          <p:cNvSpPr txBox="1">
            <a:spLocks/>
          </p:cNvSpPr>
          <p:nvPr/>
        </p:nvSpPr>
        <p:spPr>
          <a:xfrm>
            <a:off x="7624299" y="4768542"/>
            <a:ext cx="163161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organized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EF32C04C-39E9-ABB3-3EE8-B0F6AEE016C4}"/>
              </a:ext>
            </a:extLst>
          </p:cNvPr>
          <p:cNvSpPr txBox="1">
            <a:spLocks/>
          </p:cNvSpPr>
          <p:nvPr/>
        </p:nvSpPr>
        <p:spPr>
          <a:xfrm>
            <a:off x="4867686" y="5118513"/>
            <a:ext cx="163161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patient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10645A3B-FA79-CB91-ACB0-2DCA2080B659}"/>
              </a:ext>
            </a:extLst>
          </p:cNvPr>
          <p:cNvSpPr txBox="1">
            <a:spLocks/>
          </p:cNvSpPr>
          <p:nvPr/>
        </p:nvSpPr>
        <p:spPr>
          <a:xfrm>
            <a:off x="4051880" y="5482359"/>
            <a:ext cx="163161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reliable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35B295E0-E642-B03E-3141-873D4BDEE7DC}"/>
              </a:ext>
            </a:extLst>
          </p:cNvPr>
          <p:cNvSpPr txBox="1">
            <a:spLocks/>
          </p:cNvSpPr>
          <p:nvPr/>
        </p:nvSpPr>
        <p:spPr>
          <a:xfrm>
            <a:off x="6647995" y="5810995"/>
            <a:ext cx="163161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caring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5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9" grpId="0" build="p"/>
      <p:bldP spid="2" grpId="0" build="p"/>
      <p:bldP spid="8" grpId="0" build="p"/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5545CEA-96D4-45F4-90EF-B83ABE311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07" y="636800"/>
            <a:ext cx="4186410" cy="558439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50DE04D-B0FB-408A-9C89-74C9D2525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8" y="1828294"/>
            <a:ext cx="11608883" cy="394263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3DEDCF08-356D-47F5-A0C9-5E5E5027176C}"/>
              </a:ext>
            </a:extLst>
          </p:cNvPr>
          <p:cNvSpPr txBox="1">
            <a:spLocks/>
          </p:cNvSpPr>
          <p:nvPr/>
        </p:nvSpPr>
        <p:spPr>
          <a:xfrm>
            <a:off x="5688374" y="2553838"/>
            <a:ext cx="1299991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optimistic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" name="Rezervirano mjesto sadržaja 2">
            <a:extLst>
              <a:ext uri="{FF2B5EF4-FFF2-40B4-BE49-F238E27FC236}">
                <a16:creationId xmlns:a16="http://schemas.microsoft.com/office/drawing/2014/main" id="{1C1B66ED-DC83-D7EF-4B66-106DA5B63AE9}"/>
              </a:ext>
            </a:extLst>
          </p:cNvPr>
          <p:cNvSpPr txBox="1">
            <a:spLocks/>
          </p:cNvSpPr>
          <p:nvPr/>
        </p:nvSpPr>
        <p:spPr>
          <a:xfrm>
            <a:off x="3517024" y="3428999"/>
            <a:ext cx="1299991" cy="565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caring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2E116B0-7E65-0241-7D76-78FA885676CF}"/>
              </a:ext>
            </a:extLst>
          </p:cNvPr>
          <p:cNvSpPr txBox="1">
            <a:spLocks/>
          </p:cNvSpPr>
          <p:nvPr/>
        </p:nvSpPr>
        <p:spPr>
          <a:xfrm>
            <a:off x="5934451" y="3854437"/>
            <a:ext cx="1299991" cy="565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patient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D8E2490F-A2FB-7244-7D9D-D2F7BBB7EC42}"/>
              </a:ext>
            </a:extLst>
          </p:cNvPr>
          <p:cNvSpPr txBox="1">
            <a:spLocks/>
          </p:cNvSpPr>
          <p:nvPr/>
        </p:nvSpPr>
        <p:spPr>
          <a:xfrm>
            <a:off x="2571864" y="4770235"/>
            <a:ext cx="1299991" cy="565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organized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4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 build="p"/>
      <p:bldP spid="3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D4F807A-67FA-4238-B431-057652C7E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08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1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" y="0"/>
            <a:ext cx="5124965" cy="6858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830EE1A-D0BF-4061-8748-B91F9ED88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80" y="2330068"/>
            <a:ext cx="10624839" cy="377522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9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F1B97993-F3DA-4B58-A3CA-600631508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2" y="2704925"/>
            <a:ext cx="11148656" cy="382486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4B67B46A-32B4-49D2-AFDF-5138F1264A48}"/>
              </a:ext>
            </a:extLst>
          </p:cNvPr>
          <p:cNvSpPr txBox="1">
            <a:spLocks/>
          </p:cNvSpPr>
          <p:nvPr/>
        </p:nvSpPr>
        <p:spPr>
          <a:xfrm>
            <a:off x="484742" y="328215"/>
            <a:ext cx="11148656" cy="2376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i="1" dirty="0">
              <a:hlinkClick r:id="rId5"/>
            </a:endParaRPr>
          </a:p>
          <a:p>
            <a:pPr marL="0" indent="0">
              <a:buNone/>
            </a:pPr>
            <a:endParaRPr lang="hr-HR" sz="2000" i="1" dirty="0">
              <a:hlinkClick r:id="rId5"/>
            </a:endParaRPr>
          </a:p>
          <a:p>
            <a:pPr marL="0" indent="0">
              <a:buNone/>
            </a:pPr>
            <a:endParaRPr lang="hr-HR" sz="2000" i="1" dirty="0">
              <a:hlinkClick r:id="rId5"/>
            </a:endParaRPr>
          </a:p>
          <a:p>
            <a:pPr marL="0" indent="0">
              <a:buNone/>
            </a:pPr>
            <a:endParaRPr lang="hr-HR" sz="2000" i="1" dirty="0">
              <a:hlinkClick r:id="rId5"/>
            </a:endParaRPr>
          </a:p>
          <a:p>
            <a:pPr marL="0" indent="0">
              <a:buNone/>
            </a:pPr>
            <a:r>
              <a:rPr lang="hr-HR" sz="2000" i="1" dirty="0">
                <a:hlinkClick r:id="rId5"/>
              </a:rPr>
              <a:t>https://www.e-sfera.hr/dodatni-digitalni-sadrzaji/fc3500e3-9d67-4608-9fec-6e95fa264764/assets/audio/1_6.mp3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  <p:pic>
        <p:nvPicPr>
          <p:cNvPr id="2" name="07_05_Parenting_01">
            <a:hlinkClick r:id="" action="ppaction://media"/>
            <a:extLst>
              <a:ext uri="{FF2B5EF4-FFF2-40B4-BE49-F238E27FC236}">
                <a16:creationId xmlns:a16="http://schemas.microsoft.com/office/drawing/2014/main" id="{C95B4E9F-015B-4BD2-B0D3-26AC0208F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87788" y="1923361"/>
            <a:ext cx="609600" cy="609600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A8E597F-FEEE-478F-B036-2B6C2E1D1273}"/>
              </a:ext>
            </a:extLst>
          </p:cNvPr>
          <p:cNvSpPr txBox="1">
            <a:spLocks/>
          </p:cNvSpPr>
          <p:nvPr/>
        </p:nvSpPr>
        <p:spPr>
          <a:xfrm>
            <a:off x="10190601" y="1828093"/>
            <a:ext cx="4175666" cy="1741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 err="1"/>
              <a:t>Check</a:t>
            </a:r>
            <a:r>
              <a:rPr lang="hr-HR" sz="2000" b="1" dirty="0"/>
              <a:t>.</a:t>
            </a: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BB65E25A-D962-4547-8B8D-9289C2987D96}"/>
              </a:ext>
            </a:extLst>
          </p:cNvPr>
          <p:cNvSpPr txBox="1">
            <a:spLocks/>
          </p:cNvSpPr>
          <p:nvPr/>
        </p:nvSpPr>
        <p:spPr>
          <a:xfrm>
            <a:off x="6517982" y="6104251"/>
            <a:ext cx="55548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AF4F8FB2-CEC5-484A-9C99-9D0CBC494A36}"/>
              </a:ext>
            </a:extLst>
          </p:cNvPr>
          <p:cNvSpPr txBox="1">
            <a:spLocks/>
          </p:cNvSpPr>
          <p:nvPr/>
        </p:nvSpPr>
        <p:spPr>
          <a:xfrm>
            <a:off x="6517982" y="5549740"/>
            <a:ext cx="55548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DA44212F-B98B-4B18-8952-2E650AE8DB93}"/>
              </a:ext>
            </a:extLst>
          </p:cNvPr>
          <p:cNvSpPr txBox="1">
            <a:spLocks/>
          </p:cNvSpPr>
          <p:nvPr/>
        </p:nvSpPr>
        <p:spPr>
          <a:xfrm>
            <a:off x="6517982" y="4990096"/>
            <a:ext cx="55548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4FEAE273-0629-432C-9B6E-1614461B221E}"/>
              </a:ext>
            </a:extLst>
          </p:cNvPr>
          <p:cNvSpPr txBox="1">
            <a:spLocks/>
          </p:cNvSpPr>
          <p:nvPr/>
        </p:nvSpPr>
        <p:spPr>
          <a:xfrm>
            <a:off x="6517981" y="4452754"/>
            <a:ext cx="55548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59F2DCB4-1191-4859-AF39-0052C79E5E09}"/>
              </a:ext>
            </a:extLst>
          </p:cNvPr>
          <p:cNvSpPr txBox="1">
            <a:spLocks/>
          </p:cNvSpPr>
          <p:nvPr/>
        </p:nvSpPr>
        <p:spPr>
          <a:xfrm>
            <a:off x="6517981" y="5823840"/>
            <a:ext cx="55548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F6F70553-79C0-4E11-88C0-C26E31CDCACA}"/>
              </a:ext>
            </a:extLst>
          </p:cNvPr>
          <p:cNvSpPr txBox="1">
            <a:spLocks/>
          </p:cNvSpPr>
          <p:nvPr/>
        </p:nvSpPr>
        <p:spPr>
          <a:xfrm>
            <a:off x="6517980" y="5264196"/>
            <a:ext cx="55548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D6CD4D5A-D3F6-48DD-AA0A-F141B1459D01}"/>
              </a:ext>
            </a:extLst>
          </p:cNvPr>
          <p:cNvSpPr txBox="1">
            <a:spLocks/>
          </p:cNvSpPr>
          <p:nvPr/>
        </p:nvSpPr>
        <p:spPr>
          <a:xfrm>
            <a:off x="6517979" y="4718270"/>
            <a:ext cx="55548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9512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6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" y="0"/>
            <a:ext cx="5113339" cy="6858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830EE1A-D0BF-4061-8748-B91F9ED883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77" y="776903"/>
            <a:ext cx="5070463" cy="561763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5716337" y="608218"/>
            <a:ext cx="5576503" cy="2519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i="1" dirty="0">
              <a:hlinkClick r:id="rId6"/>
            </a:endParaRPr>
          </a:p>
          <a:p>
            <a:pPr marL="0" indent="0">
              <a:buNone/>
            </a:pPr>
            <a:endParaRPr lang="hr-HR" sz="2000" i="1" dirty="0">
              <a:hlinkClick r:id="rId6"/>
            </a:endParaRPr>
          </a:p>
          <a:p>
            <a:pPr marL="0" indent="0">
              <a:buNone/>
            </a:pPr>
            <a:r>
              <a:rPr lang="hr-HR" sz="2000" i="1" dirty="0">
                <a:hlinkClick r:id="rId6"/>
              </a:rPr>
              <a:t>https://www.e-sfera.hr/dodatni-digitalni-sadrzaji/fc3500e3-9d67-4608-9fec-6e95fa264764/assets/audio/unit_1_lesson_5_mg_2-01.mp3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  <p:pic>
        <p:nvPicPr>
          <p:cNvPr id="2" name="07_05_Parenting_02_Pronunciation">
            <a:hlinkClick r:id="" action="ppaction://media"/>
            <a:extLst>
              <a:ext uri="{FF2B5EF4-FFF2-40B4-BE49-F238E27FC236}">
                <a16:creationId xmlns:a16="http://schemas.microsoft.com/office/drawing/2014/main" id="{92F258AA-4CE7-4C36-B265-F2432E9C28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80993" y="1707556"/>
            <a:ext cx="609600" cy="6096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666BA78-F00D-4880-B1DD-9D1CF5F011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4727" y="3956512"/>
            <a:ext cx="4039721" cy="1867418"/>
          </a:xfrm>
          <a:prstGeom prst="rect">
            <a:avLst/>
          </a:prstGeom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A9A96C47-53E4-4C39-8FD7-D459F567A07B}"/>
              </a:ext>
            </a:extLst>
          </p:cNvPr>
          <p:cNvSpPr txBox="1">
            <a:spLocks/>
          </p:cNvSpPr>
          <p:nvPr/>
        </p:nvSpPr>
        <p:spPr>
          <a:xfrm>
            <a:off x="6263079" y="3038707"/>
            <a:ext cx="4039721" cy="2518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319335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2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" y="0"/>
            <a:ext cx="5124965" cy="6858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830EE1A-D0BF-4061-8748-B91F9ED88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24" y="1994052"/>
            <a:ext cx="9766152" cy="457005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A61E0498-0CB2-4477-A010-F2FC15C73C3D}"/>
              </a:ext>
            </a:extLst>
          </p:cNvPr>
          <p:cNvSpPr txBox="1">
            <a:spLocks/>
          </p:cNvSpPr>
          <p:nvPr/>
        </p:nvSpPr>
        <p:spPr>
          <a:xfrm>
            <a:off x="3665179" y="4279082"/>
            <a:ext cx="216421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quality</a:t>
            </a:r>
            <a:r>
              <a:rPr lang="hr-HR" sz="2200" i="1" dirty="0">
                <a:solidFill>
                  <a:srgbClr val="FF0000"/>
                </a:solidFill>
              </a:rPr>
              <a:t> time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C27B8032-C74F-4A10-A934-7DC6AB5D36C9}"/>
              </a:ext>
            </a:extLst>
          </p:cNvPr>
          <p:cNvSpPr txBox="1">
            <a:spLocks/>
          </p:cNvSpPr>
          <p:nvPr/>
        </p:nvSpPr>
        <p:spPr>
          <a:xfrm>
            <a:off x="2941504" y="4536601"/>
            <a:ext cx="1443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share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72D50933-AAFE-40CC-9517-C8F042538508}"/>
              </a:ext>
            </a:extLst>
          </p:cNvPr>
          <p:cNvSpPr txBox="1">
            <a:spLocks/>
          </p:cNvSpPr>
          <p:nvPr/>
        </p:nvSpPr>
        <p:spPr>
          <a:xfrm>
            <a:off x="6838442" y="4597601"/>
            <a:ext cx="1443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responsibilities</a:t>
            </a:r>
            <a:endParaRPr lang="hr-HR" sz="16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14A96C19-1E79-4C6C-B5C7-CAC8114845C6}"/>
              </a:ext>
            </a:extLst>
          </p:cNvPr>
          <p:cNvSpPr txBox="1">
            <a:spLocks/>
          </p:cNvSpPr>
          <p:nvPr/>
        </p:nvSpPr>
        <p:spPr>
          <a:xfrm>
            <a:off x="2656133" y="4839565"/>
            <a:ext cx="1443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get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married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96BBA5D2-32E5-4950-9DEF-0DAD259DC254}"/>
              </a:ext>
            </a:extLst>
          </p:cNvPr>
          <p:cNvSpPr txBox="1">
            <a:spLocks/>
          </p:cNvSpPr>
          <p:nvPr/>
        </p:nvSpPr>
        <p:spPr>
          <a:xfrm>
            <a:off x="4386783" y="5080967"/>
            <a:ext cx="1443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unmarried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817D817B-5291-4170-8BF6-2734D02A87DB}"/>
              </a:ext>
            </a:extLst>
          </p:cNvPr>
          <p:cNvSpPr txBox="1">
            <a:spLocks/>
          </p:cNvSpPr>
          <p:nvPr/>
        </p:nvSpPr>
        <p:spPr>
          <a:xfrm>
            <a:off x="2854050" y="5311351"/>
            <a:ext cx="1443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single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AA5475F6-1137-439B-81CA-FBE2C3FDA21E}"/>
              </a:ext>
            </a:extLst>
          </p:cNvPr>
          <p:cNvSpPr txBox="1">
            <a:spLocks/>
          </p:cNvSpPr>
          <p:nvPr/>
        </p:nvSpPr>
        <p:spPr>
          <a:xfrm>
            <a:off x="3141491" y="5557901"/>
            <a:ext cx="1443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creative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54E99CDF-D0C1-4087-A529-328E7CF35F7B}"/>
              </a:ext>
            </a:extLst>
          </p:cNvPr>
          <p:cNvSpPr txBox="1">
            <a:spLocks/>
          </p:cNvSpPr>
          <p:nvPr/>
        </p:nvSpPr>
        <p:spPr>
          <a:xfrm>
            <a:off x="3647958" y="5831538"/>
            <a:ext cx="1443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outdoors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9EF1816-0B57-4C72-9020-11F51376FC20}"/>
              </a:ext>
            </a:extLst>
          </p:cNvPr>
          <p:cNvSpPr txBox="1">
            <a:spLocks/>
          </p:cNvSpPr>
          <p:nvPr/>
        </p:nvSpPr>
        <p:spPr>
          <a:xfrm>
            <a:off x="7709972" y="5836764"/>
            <a:ext cx="167639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screen time</a:t>
            </a: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45729C38-12E1-406D-83E0-67B04B105B1F}"/>
              </a:ext>
            </a:extLst>
          </p:cNvPr>
          <p:cNvSpPr txBox="1">
            <a:spLocks/>
          </p:cNvSpPr>
          <p:nvPr/>
        </p:nvSpPr>
        <p:spPr>
          <a:xfrm>
            <a:off x="3610693" y="6088016"/>
            <a:ext cx="1443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suitable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1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>
            <a:extLst>
              <a:ext uri="{FF2B5EF4-FFF2-40B4-BE49-F238E27FC236}">
                <a16:creationId xmlns:a16="http://schemas.microsoft.com/office/drawing/2014/main" id="{4DAAB93E-6EF9-4B6E-B24D-6AECEF04F6D2}"/>
              </a:ext>
            </a:extLst>
          </p:cNvPr>
          <p:cNvSpPr txBox="1">
            <a:spLocks/>
          </p:cNvSpPr>
          <p:nvPr/>
        </p:nvSpPr>
        <p:spPr>
          <a:xfrm>
            <a:off x="212764" y="105404"/>
            <a:ext cx="6614065" cy="5445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screen time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quality time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child care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/>
              <a:t>a</a:t>
            </a:r>
            <a:r>
              <a:rPr lang="en-US" sz="2000" b="1" dirty="0" err="1"/>
              <a:t>verage</a:t>
            </a:r>
            <a:r>
              <a:rPr lang="hr-HR" sz="2000" b="1" dirty="0"/>
              <a:t> </a:t>
            </a:r>
            <a:r>
              <a:rPr lang="en-US" sz="2000" b="1" dirty="0"/>
              <a:t>age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to share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/>
              <a:t>o</a:t>
            </a:r>
            <a:r>
              <a:rPr lang="en-US" sz="2000" b="1" dirty="0" err="1"/>
              <a:t>utdoors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/>
              <a:t>r</a:t>
            </a:r>
            <a:r>
              <a:rPr lang="en-US" sz="2000" b="1" dirty="0" err="1"/>
              <a:t>esponsibilities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suitable</a:t>
            </a:r>
          </a:p>
          <a:p>
            <a:pPr marL="0" indent="0">
              <a:buNone/>
            </a:pPr>
            <a:r>
              <a:rPr lang="hr-HR" sz="2000" b="1" dirty="0"/>
              <a:t>u</a:t>
            </a:r>
            <a:r>
              <a:rPr lang="en-US" sz="2000" b="1" dirty="0" err="1"/>
              <a:t>nmarried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household</a:t>
            </a:r>
            <a:endParaRPr lang="hr-HR" sz="20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EF101DA-1820-4A0E-8D2E-C220F567761F}"/>
              </a:ext>
            </a:extLst>
          </p:cNvPr>
          <p:cNvSpPr txBox="1">
            <a:spLocks/>
          </p:cNvSpPr>
          <p:nvPr/>
        </p:nvSpPr>
        <p:spPr>
          <a:xfrm>
            <a:off x="2326170" y="914749"/>
            <a:ext cx="4647508" cy="4296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vrijeme pred ekranom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kvalitetno provedeno vrijeme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briga o djetetu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prosječna dob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dijeliti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vani, izvan kuće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dužnosti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prikladno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neoženjen/neudana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kućanstvo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730491E-0A2E-4B14-B72E-E0EDB2E4D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915" y="1893826"/>
            <a:ext cx="7310781" cy="207184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747ECEAD-8BB2-422E-AD26-BB1705E2F768}"/>
              </a:ext>
            </a:extLst>
          </p:cNvPr>
          <p:cNvSpPr txBox="1">
            <a:spLocks/>
          </p:cNvSpPr>
          <p:nvPr/>
        </p:nvSpPr>
        <p:spPr>
          <a:xfrm>
            <a:off x="7328494" y="2414709"/>
            <a:ext cx="1443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with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398D282F-2E28-4B5A-92AA-DC0FCF38801B}"/>
              </a:ext>
            </a:extLst>
          </p:cNvPr>
          <p:cNvSpPr txBox="1">
            <a:spLocks/>
          </p:cNvSpPr>
          <p:nvPr/>
        </p:nvSpPr>
        <p:spPr>
          <a:xfrm>
            <a:off x="4564745" y="2672228"/>
            <a:ext cx="1443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FF0000"/>
                </a:solidFill>
              </a:rPr>
              <a:t>to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A8835B84-3B4A-4EE8-B4D9-5AE9736AFB6C}"/>
              </a:ext>
            </a:extLst>
          </p:cNvPr>
          <p:cNvSpPr txBox="1">
            <a:spLocks/>
          </p:cNvSpPr>
          <p:nvPr/>
        </p:nvSpPr>
        <p:spPr>
          <a:xfrm>
            <a:off x="8532233" y="2938951"/>
            <a:ext cx="1443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FF0000"/>
                </a:solidFill>
              </a:rPr>
              <a:t>at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DF2C4E8E-BF8A-4FF0-8368-968196CE975E}"/>
              </a:ext>
            </a:extLst>
          </p:cNvPr>
          <p:cNvSpPr txBox="1">
            <a:spLocks/>
          </p:cNvSpPr>
          <p:nvPr/>
        </p:nvSpPr>
        <p:spPr>
          <a:xfrm>
            <a:off x="9458359" y="3205673"/>
            <a:ext cx="1443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FF0000"/>
                </a:solidFill>
              </a:rPr>
              <a:t>to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FB1FE57D-8AA4-4953-96F6-1CDA4A3F90BF}"/>
              </a:ext>
            </a:extLst>
          </p:cNvPr>
          <p:cNvSpPr txBox="1">
            <a:spLocks/>
          </p:cNvSpPr>
          <p:nvPr/>
        </p:nvSpPr>
        <p:spPr>
          <a:xfrm>
            <a:off x="7721214" y="3463192"/>
            <a:ext cx="1443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FF0000"/>
                </a:solidFill>
              </a:rPr>
              <a:t>for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E60B46B6-98C8-4A60-957C-3C714B3E082E}"/>
              </a:ext>
            </a:extLst>
          </p:cNvPr>
          <p:cNvSpPr txBox="1">
            <a:spLocks/>
          </p:cNvSpPr>
          <p:nvPr/>
        </p:nvSpPr>
        <p:spPr>
          <a:xfrm>
            <a:off x="4649924" y="4413133"/>
            <a:ext cx="6614065" cy="5264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to spend time with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due to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/>
              <a:t>t</a:t>
            </a:r>
            <a:r>
              <a:rPr lang="en-US" sz="2000" b="1" dirty="0"/>
              <a:t>o</a:t>
            </a:r>
            <a:r>
              <a:rPr lang="hr-HR" sz="2000" b="1" dirty="0"/>
              <a:t> </a:t>
            </a:r>
            <a:r>
              <a:rPr lang="en-US" sz="2000" b="1" dirty="0"/>
              <a:t>reach somebody at any time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to be exposed to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/>
              <a:t>t</a:t>
            </a:r>
            <a:r>
              <a:rPr lang="en-US" sz="2000" b="1" dirty="0"/>
              <a:t>o</a:t>
            </a:r>
            <a:r>
              <a:rPr lang="hr-HR" sz="2000" b="1" dirty="0"/>
              <a:t> </a:t>
            </a:r>
            <a:r>
              <a:rPr lang="en-US" sz="2000" b="1" dirty="0"/>
              <a:t>be suitable for</a:t>
            </a:r>
            <a:endParaRPr lang="hr-HR" sz="2000" b="1" dirty="0"/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C4232F62-607E-43B4-99D0-9F7AC5FF8F24}"/>
              </a:ext>
            </a:extLst>
          </p:cNvPr>
          <p:cNvSpPr txBox="1">
            <a:spLocks/>
          </p:cNvSpPr>
          <p:nvPr/>
        </p:nvSpPr>
        <p:spPr>
          <a:xfrm>
            <a:off x="8050098" y="4413133"/>
            <a:ext cx="6614065" cy="5264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provoditi vrijeme sa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zbog, kao posljedica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doći do nekoga u bilo koje vrijeme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biti izložen nečemu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biti prikladno za nekoga</a:t>
            </a:r>
          </a:p>
        </p:txBody>
      </p:sp>
    </p:spTree>
    <p:extLst>
      <p:ext uri="{BB962C8B-B14F-4D97-AF65-F5344CB8AC3E}">
        <p14:creationId xmlns:p14="http://schemas.microsoft.com/office/powerpoint/2010/main" val="422464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/>
      <p:bldP spid="1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6BFB55-AB3A-4C18-8FAE-E3664C90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674" y="636801"/>
            <a:ext cx="6341125" cy="398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err="1"/>
              <a:t>Worbook</a:t>
            </a:r>
            <a:r>
              <a:rPr lang="hr-HR" sz="2000" b="1" dirty="0"/>
              <a:t>, p 13.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07" y="636800"/>
            <a:ext cx="4186410" cy="558439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812" y="1398785"/>
            <a:ext cx="9377724" cy="451302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54729A50-9466-49B4-BB35-0B2C6686DD65}"/>
              </a:ext>
            </a:extLst>
          </p:cNvPr>
          <p:cNvSpPr txBox="1">
            <a:spLocks/>
          </p:cNvSpPr>
          <p:nvPr/>
        </p:nvSpPr>
        <p:spPr>
          <a:xfrm>
            <a:off x="4431534" y="2661139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single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C21A9B78-067B-4C2D-B624-8CB145C0706C}"/>
              </a:ext>
            </a:extLst>
          </p:cNvPr>
          <p:cNvSpPr txBox="1">
            <a:spLocks/>
          </p:cNvSpPr>
          <p:nvPr/>
        </p:nvSpPr>
        <p:spPr>
          <a:xfrm>
            <a:off x="3057202" y="2936092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of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" name="Rezervirano mjesto sadržaja 2">
            <a:extLst>
              <a:ext uri="{FF2B5EF4-FFF2-40B4-BE49-F238E27FC236}">
                <a16:creationId xmlns:a16="http://schemas.microsoft.com/office/drawing/2014/main" id="{CD08D0C6-6E77-FA43-BB6C-FC9B3D8AC872}"/>
              </a:ext>
            </a:extLst>
          </p:cNvPr>
          <p:cNvSpPr txBox="1">
            <a:spLocks/>
          </p:cNvSpPr>
          <p:nvPr/>
        </p:nvSpPr>
        <p:spPr>
          <a:xfrm>
            <a:off x="5071736" y="2961065"/>
            <a:ext cx="1324481" cy="362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househld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8BFC4C03-AB8E-7BA0-1EF6-3A559C6ED58A}"/>
              </a:ext>
            </a:extLst>
          </p:cNvPr>
          <p:cNvSpPr txBox="1">
            <a:spLocks/>
          </p:cNvSpPr>
          <p:nvPr/>
        </p:nvSpPr>
        <p:spPr>
          <a:xfrm>
            <a:off x="3050292" y="3276814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quality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6EBFBB4D-CA2A-29C8-B43B-039BCB516DC5}"/>
              </a:ext>
            </a:extLst>
          </p:cNvPr>
          <p:cNvSpPr txBox="1">
            <a:spLocks/>
          </p:cNvSpPr>
          <p:nvPr/>
        </p:nvSpPr>
        <p:spPr>
          <a:xfrm>
            <a:off x="10543059" y="3267108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from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282431DE-9894-506F-1AEC-434DB4DEEE9C}"/>
              </a:ext>
            </a:extLst>
          </p:cNvPr>
          <p:cNvSpPr txBox="1">
            <a:spLocks/>
          </p:cNvSpPr>
          <p:nvPr/>
        </p:nvSpPr>
        <p:spPr>
          <a:xfrm>
            <a:off x="5733977" y="3573684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at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5A81E423-03A7-397C-39B9-02F96B129559}"/>
              </a:ext>
            </a:extLst>
          </p:cNvPr>
          <p:cNvSpPr txBox="1">
            <a:spLocks/>
          </p:cNvSpPr>
          <p:nvPr/>
        </p:nvSpPr>
        <p:spPr>
          <a:xfrm>
            <a:off x="6316495" y="3947303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screen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B7856ABE-3D80-CAC3-DFD5-10631010FB8B}"/>
              </a:ext>
            </a:extLst>
          </p:cNvPr>
          <p:cNvSpPr txBox="1">
            <a:spLocks/>
          </p:cNvSpPr>
          <p:nvPr/>
        </p:nvSpPr>
        <p:spPr>
          <a:xfrm>
            <a:off x="9227213" y="3960169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to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99A55124-6B1B-C439-1FE8-75F621550696}"/>
              </a:ext>
            </a:extLst>
          </p:cNvPr>
          <p:cNvSpPr txBox="1">
            <a:spLocks/>
          </p:cNvSpPr>
          <p:nvPr/>
        </p:nvSpPr>
        <p:spPr>
          <a:xfrm>
            <a:off x="4250536" y="4204822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creative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57D44FD6-FA82-CFC7-8DA7-62E52A30D24A}"/>
              </a:ext>
            </a:extLst>
          </p:cNvPr>
          <p:cNvSpPr txBox="1">
            <a:spLocks/>
          </p:cNvSpPr>
          <p:nvPr/>
        </p:nvSpPr>
        <p:spPr>
          <a:xfrm>
            <a:off x="2939231" y="4599848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married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307F3FCB-B811-96B5-E573-50E9AC0CB06F}"/>
              </a:ext>
            </a:extLst>
          </p:cNvPr>
          <p:cNvSpPr txBox="1">
            <a:spLocks/>
          </p:cNvSpPr>
          <p:nvPr/>
        </p:nvSpPr>
        <p:spPr>
          <a:xfrm>
            <a:off x="8960898" y="4935991"/>
            <a:ext cx="1431351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outdoors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101E5370-597D-FDC7-A153-4EBDDA384BF7}"/>
              </a:ext>
            </a:extLst>
          </p:cNvPr>
          <p:cNvSpPr txBox="1">
            <a:spLocks/>
          </p:cNvSpPr>
          <p:nvPr/>
        </p:nvSpPr>
        <p:spPr>
          <a:xfrm>
            <a:off x="7478607" y="5239225"/>
            <a:ext cx="11650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with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0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9" grpId="0" build="p"/>
      <p:bldP spid="2" grpId="0" build="p"/>
      <p:bldP spid="8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" y="0"/>
            <a:ext cx="5108448" cy="6858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830EE1A-D0BF-4061-8748-B91F9ED88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857" y="1257539"/>
            <a:ext cx="6500745" cy="373471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957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670481A-A170-422E-8A25-A9EA3DE3C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1" y="900465"/>
            <a:ext cx="7134168" cy="472548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1DF1F61A-E8E2-45C9-BC56-E0371C8AA272}"/>
              </a:ext>
            </a:extLst>
          </p:cNvPr>
          <p:cNvSpPr txBox="1">
            <a:spLocks/>
          </p:cNvSpPr>
          <p:nvPr/>
        </p:nvSpPr>
        <p:spPr>
          <a:xfrm>
            <a:off x="7733841" y="180689"/>
            <a:ext cx="4211026" cy="5445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r>
              <a:rPr lang="hr-HR" sz="2000" b="1" dirty="0"/>
              <a:t>f</a:t>
            </a:r>
            <a:r>
              <a:rPr lang="en-US" sz="2000" b="1" dirty="0" err="1"/>
              <a:t>lexible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caring</a:t>
            </a:r>
          </a:p>
          <a:p>
            <a:pPr marL="0" indent="0">
              <a:buNone/>
            </a:pPr>
            <a:r>
              <a:rPr lang="hr-HR" sz="2000" b="1" dirty="0"/>
              <a:t>o</a:t>
            </a:r>
            <a:r>
              <a:rPr lang="en-US" sz="2000" b="1" dirty="0" err="1"/>
              <a:t>rganized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/>
              <a:t>p</a:t>
            </a:r>
            <a:r>
              <a:rPr lang="en-US" sz="2000" b="1" dirty="0" err="1"/>
              <a:t>atient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/>
              <a:t>w</a:t>
            </a:r>
            <a:r>
              <a:rPr lang="en-US" sz="2000" b="1" dirty="0"/>
              <a:t>arm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/>
              <a:t>g</a:t>
            </a:r>
            <a:r>
              <a:rPr lang="en-US" sz="2000" b="1" dirty="0" err="1"/>
              <a:t>enerous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/>
              <a:t>o</a:t>
            </a:r>
            <a:r>
              <a:rPr lang="en-US" sz="2000" b="1" dirty="0" err="1"/>
              <a:t>ptimistic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/>
              <a:t>p</a:t>
            </a:r>
            <a:r>
              <a:rPr lang="en-US" sz="2000" b="1" dirty="0" err="1"/>
              <a:t>unctual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/>
              <a:t>r</a:t>
            </a:r>
            <a:r>
              <a:rPr lang="en-US" sz="2000" b="1" dirty="0" err="1"/>
              <a:t>eliable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cheerful</a:t>
            </a:r>
            <a:endParaRPr lang="hr-HR" sz="2000" b="1" dirty="0"/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F459EC19-3947-44E2-974A-1B17AB5A4287}"/>
              </a:ext>
            </a:extLst>
          </p:cNvPr>
          <p:cNvSpPr txBox="1">
            <a:spLocks/>
          </p:cNvSpPr>
          <p:nvPr/>
        </p:nvSpPr>
        <p:spPr>
          <a:xfrm>
            <a:off x="9253731" y="988769"/>
            <a:ext cx="2787268" cy="4296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fleksibilan, prilagodljiv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brižan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organiziran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strpljiv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topao, drag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velikodušan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optimističan, pozitivan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točan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pouzdan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veseo, radostan</a:t>
            </a: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0CADB142-386C-4A52-9491-06B88356B0BC}"/>
              </a:ext>
            </a:extLst>
          </p:cNvPr>
          <p:cNvSpPr txBox="1">
            <a:spLocks/>
          </p:cNvSpPr>
          <p:nvPr/>
        </p:nvSpPr>
        <p:spPr>
          <a:xfrm>
            <a:off x="7733841" y="5365830"/>
            <a:ext cx="3850165" cy="242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 err="1"/>
              <a:t>Let’s</a:t>
            </a:r>
            <a:r>
              <a:rPr lang="hr-HR" sz="2000" i="1" dirty="0"/>
              <a:t> </a:t>
            </a:r>
            <a:r>
              <a:rPr lang="hr-HR" sz="2000" i="1" dirty="0" err="1"/>
              <a:t>practise</a:t>
            </a:r>
            <a:r>
              <a:rPr lang="hr-HR" sz="2000" i="1" dirty="0"/>
              <a:t>:</a:t>
            </a:r>
          </a:p>
          <a:p>
            <a:pPr marL="0" indent="0">
              <a:buNone/>
            </a:pPr>
            <a:r>
              <a:rPr lang="hr-HR" sz="2000" dirty="0">
                <a:hlinkClick r:id="rId3"/>
              </a:rPr>
              <a:t>https://learningapps.org/watch?v=p48gvkepj20</a:t>
            </a:r>
            <a:endParaRPr lang="hr-HR" sz="2000" dirty="0"/>
          </a:p>
          <a:p>
            <a:pPr marL="0" indent="0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46077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254</Words>
  <Application>Microsoft Office PowerPoint</Application>
  <PresentationFormat>Widescreen</PresentationFormat>
  <Paragraphs>116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sustava Office</vt:lpstr>
      <vt:lpstr>UNIT 1;  With you from the start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Sanja Ivoš</cp:lastModifiedBy>
  <cp:revision>82</cp:revision>
  <dcterms:created xsi:type="dcterms:W3CDTF">2020-09-12T11:20:19Z</dcterms:created>
  <dcterms:modified xsi:type="dcterms:W3CDTF">2022-09-04T19:52:23Z</dcterms:modified>
</cp:coreProperties>
</file>